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57" r:id="rId4"/>
    <p:sldId id="261" r:id="rId5"/>
    <p:sldId id="282" r:id="rId6"/>
    <p:sldId id="337" r:id="rId7"/>
    <p:sldId id="356" r:id="rId8"/>
    <p:sldId id="357" r:id="rId9"/>
    <p:sldId id="358" r:id="rId10"/>
    <p:sldId id="360" r:id="rId11"/>
    <p:sldId id="361" r:id="rId12"/>
    <p:sldId id="362" r:id="rId13"/>
    <p:sldId id="359" r:id="rId14"/>
    <p:sldId id="363" r:id="rId15"/>
    <p:sldId id="364" r:id="rId16"/>
    <p:sldId id="263" r:id="rId17"/>
    <p:sldId id="264" r:id="rId18"/>
    <p:sldId id="265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76" autoAdjust="0"/>
    <p:restoredTop sz="94855"/>
  </p:normalViewPr>
  <p:slideViewPr>
    <p:cSldViewPr snapToGrid="0" snapToObjects="1">
      <p:cViewPr varScale="1">
        <p:scale>
          <a:sx n="140" d="100"/>
          <a:sy n="140" d="100"/>
        </p:scale>
        <p:origin x="1912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76D26-8C30-2E4B-A173-C50811188F72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684FA-A857-1C43-8DE5-1668ADB2B9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9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22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2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6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4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28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9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8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84FA-A857-1C43-8DE5-1668ADB2B9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6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63952-EF9F-574F-8E67-8B7132D3334C}" type="datetimeFigureOut">
              <a:rPr lang="x-none" smtClean="0"/>
              <a:t>5/23/23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20BE6-EE1A-B145-9884-CF204F90630F}" type="slidenum">
              <a:rPr lang="x-none" smtClean="0"/>
              <a:t>‹#›</a:t>
            </a:fld>
            <a:endParaRPr 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ingorganizer.copernicus.org/EGU22/EGU22-9153.html?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Report</a:t>
            </a:r>
            <a:endParaRPr 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970" y="3896678"/>
            <a:ext cx="7429500" cy="1655762"/>
          </a:xfrm>
        </p:spPr>
        <p:txBody>
          <a:bodyPr/>
          <a:lstStyle/>
          <a:p>
            <a:r>
              <a:rPr lang="en-US" dirty="0"/>
              <a:t>Dian </a:t>
            </a:r>
            <a:r>
              <a:rPr lang="en-US" dirty="0" err="1"/>
              <a:t>Hanifudin</a:t>
            </a:r>
            <a:r>
              <a:rPr lang="en-US" dirty="0"/>
              <a:t> Subhi</a:t>
            </a:r>
            <a:endParaRPr lang="x-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pic>
        <p:nvPicPr>
          <p:cNvPr id="6" name="Content Placeholder 5" descr="A picture containing text, handwriting, whiteboard, screenshot&#10;&#10;Description automatically generated">
            <a:extLst>
              <a:ext uri="{FF2B5EF4-FFF2-40B4-BE49-F238E27FC236}">
                <a16:creationId xmlns:a16="http://schemas.microsoft.com/office/drawing/2014/main" id="{8F14A472-311D-9954-E755-6C67DD24A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038" y="2129323"/>
            <a:ext cx="8543925" cy="4036042"/>
          </a:xfrm>
        </p:spPr>
      </p:pic>
    </p:spTree>
    <p:extLst>
      <p:ext uri="{BB962C8B-B14F-4D97-AF65-F5344CB8AC3E}">
        <p14:creationId xmlns:p14="http://schemas.microsoft.com/office/powerpoint/2010/main" val="3153796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14A472-311D-9954-E755-6C67DD24A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81038" y="2943166"/>
            <a:ext cx="8525510" cy="2266950"/>
          </a:xfrm>
        </p:spPr>
      </p:pic>
    </p:spTree>
    <p:extLst>
      <p:ext uri="{BB962C8B-B14F-4D97-AF65-F5344CB8AC3E}">
        <p14:creationId xmlns:p14="http://schemas.microsoft.com/office/powerpoint/2010/main" val="415372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51A38A8-39F6-73B4-870D-5D2D97095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2531" y="2131891"/>
            <a:ext cx="7307654" cy="4045072"/>
          </a:xfrm>
        </p:spPr>
      </p:pic>
    </p:spTree>
    <p:extLst>
      <p:ext uri="{BB962C8B-B14F-4D97-AF65-F5344CB8AC3E}">
        <p14:creationId xmlns:p14="http://schemas.microsoft.com/office/powerpoint/2010/main" val="316939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H5Z-SZ HDF5 filter based on SZ compressor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C7A2C-EC89-1F72-2434-39EF77A4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18359"/>
            <a:ext cx="8543925" cy="405860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Dr. Sheng Di develop H5Z-SZ HDF5 filter based on SZ compressor</a:t>
            </a:r>
          </a:p>
          <a:p>
            <a:r>
              <a:rPr lang="en-US" dirty="0"/>
              <a:t>H5Z-SZ filter has been integrated in SZ package: see the hdf5_filter directory</a:t>
            </a:r>
          </a:p>
        </p:txBody>
      </p:sp>
    </p:spTree>
    <p:extLst>
      <p:ext uri="{BB962C8B-B14F-4D97-AF65-F5344CB8AC3E}">
        <p14:creationId xmlns:p14="http://schemas.microsoft.com/office/powerpoint/2010/main" val="126129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61AAD-B80E-FEE8-11C7-38E7648D1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2148839"/>
            <a:ext cx="4210050" cy="4028123"/>
          </a:xfrm>
        </p:spPr>
        <p:txBody>
          <a:bodyPr/>
          <a:lstStyle/>
          <a:p>
            <a:r>
              <a:rPr lang="en-US" dirty="0"/>
              <a:t>Found the </a:t>
            </a:r>
            <a:r>
              <a:rPr lang="en-US" dirty="0" err="1"/>
              <a:t>iodef.xml</a:t>
            </a:r>
            <a:r>
              <a:rPr lang="en-US" dirty="0"/>
              <a:t> at </a:t>
            </a:r>
            <a:r>
              <a:rPr lang="en-US" dirty="0" err="1"/>
              <a:t>gsfc_recon</a:t>
            </a:r>
            <a:r>
              <a:rPr lang="en-US" dirty="0"/>
              <a:t> and gsfc_model_m1_s01 CYLC task.</a:t>
            </a:r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3B92CE-F562-46BB-8366-83BBF88EE4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91088" y="2148839"/>
            <a:ext cx="4210050" cy="1458300"/>
          </a:xfrm>
        </p:spPr>
      </p:pic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Find </a:t>
            </a:r>
            <a:r>
              <a:rPr lang="en-US" dirty="0" err="1">
                <a:effectLst/>
                <a:latin typeface="Arial" panose="020B0604020202020204" pitchFamily="34" charset="0"/>
              </a:rPr>
              <a:t>iodef.xml</a:t>
            </a:r>
            <a:r>
              <a:rPr lang="en-US" dirty="0">
                <a:effectLst/>
                <a:latin typeface="Arial" panose="020B0604020202020204" pitchFamily="34" charset="0"/>
              </a:rPr>
              <a:t> regarding the Low GloSea6</a:t>
            </a:r>
            <a:endParaRPr lang="en-US" altLang="x-none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84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C7A2C-EC89-1F72-2434-39EF77A4A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2194559"/>
            <a:ext cx="4210050" cy="3982403"/>
          </a:xfrm>
        </p:spPr>
        <p:txBody>
          <a:bodyPr>
            <a:normAutofit/>
          </a:bodyPr>
          <a:lstStyle/>
          <a:p>
            <a:r>
              <a:rPr lang="en-US" dirty="0"/>
              <a:t>Each field to be compressed requires the HDF5-filter definition in </a:t>
            </a:r>
            <a:r>
              <a:rPr lang="en-US" dirty="0" err="1"/>
              <a:t>iodef.xml</a:t>
            </a:r>
            <a:endParaRPr lang="en-US" dirty="0"/>
          </a:p>
        </p:txBody>
      </p:sp>
      <p:pic>
        <p:nvPicPr>
          <p:cNvPr id="7" name="Content Placeholder 6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9B65221-B52A-3CDD-6951-9FB660F181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14913" y="2116043"/>
            <a:ext cx="4210050" cy="3770501"/>
          </a:xfrm>
        </p:spPr>
      </p:pic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The </a:t>
            </a:r>
            <a:r>
              <a:rPr lang="en-US" dirty="0" err="1">
                <a:effectLst/>
                <a:latin typeface="Arial" panose="020B0604020202020204" pitchFamily="34" charset="0"/>
              </a:rPr>
              <a:t>iodef.xml</a:t>
            </a:r>
            <a:endParaRPr lang="en-US" altLang="x-none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946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Generate trace files from ns-</a:t>
            </a:r>
            <a:r>
              <a:rPr lang="en-US" dirty="0" err="1">
                <a:solidFill>
                  <a:srgbClr val="0432FF"/>
                </a:solidFill>
              </a:rPr>
              <a:t>sd</a:t>
            </a:r>
            <a:r>
              <a:rPr lang="en-US" dirty="0">
                <a:solidFill>
                  <a:srgbClr val="0432FF"/>
                </a:solidFill>
              </a:rPr>
              <a:t>-ran pod has been conducted</a:t>
            </a:r>
          </a:p>
          <a:p>
            <a:r>
              <a:rPr lang="en-US" dirty="0">
                <a:solidFill>
                  <a:srgbClr val="0432FF"/>
                </a:solidFill>
              </a:rPr>
              <a:t>The IEIE paper has been submitted</a:t>
            </a:r>
          </a:p>
          <a:p>
            <a:r>
              <a:rPr lang="en-US" dirty="0">
                <a:solidFill>
                  <a:srgbClr val="0432FF"/>
                </a:solidFill>
              </a:rPr>
              <a:t>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used to enable/disable the field of </a:t>
            </a:r>
            <a:r>
              <a:rPr lang="en-US" dirty="0" err="1">
                <a:solidFill>
                  <a:srgbClr val="0432FF"/>
                </a:solidFill>
              </a:rPr>
              <a:t>NetCDF</a:t>
            </a:r>
            <a:r>
              <a:rPr lang="en-US" dirty="0">
                <a:solidFill>
                  <a:srgbClr val="0432FF"/>
                </a:solidFill>
              </a:rPr>
              <a:t> compression in XIOS</a:t>
            </a:r>
          </a:p>
          <a:p>
            <a:endParaRPr lang="en-US" dirty="0">
              <a:solidFill>
                <a:srgbClr val="0432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opinion/thought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Configuring 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to enable/disable compression is the primary step before moving into code modification.</a:t>
            </a:r>
          </a:p>
          <a:p>
            <a:r>
              <a:rPr lang="en-US" dirty="0">
                <a:solidFill>
                  <a:srgbClr val="0432FF"/>
                </a:solidFill>
              </a:rPr>
              <a:t>Testing the H5Z-SZ filter needs to be performed before moving into implementing SZ in XIOS.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items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Convert </a:t>
            </a:r>
            <a:r>
              <a:rPr lang="en-US" dirty="0" err="1">
                <a:solidFill>
                  <a:srgbClr val="0432FF"/>
                </a:solidFill>
              </a:rPr>
              <a:t>yaml</a:t>
            </a:r>
            <a:r>
              <a:rPr lang="en-US" dirty="0">
                <a:solidFill>
                  <a:srgbClr val="0432FF"/>
                </a:solidFill>
              </a:rPr>
              <a:t> topology from RAN simulator into compatible ns-3 topology</a:t>
            </a:r>
          </a:p>
          <a:p>
            <a:r>
              <a:rPr lang="en-US" dirty="0">
                <a:solidFill>
                  <a:srgbClr val="0432FF"/>
                </a:solidFill>
              </a:rPr>
              <a:t>Adjust 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to enable XIOS default compression then evaluate the output model. Ensure the compression configuration is working.</a:t>
            </a:r>
          </a:p>
          <a:p>
            <a:r>
              <a:rPr lang="en-US" dirty="0">
                <a:solidFill>
                  <a:srgbClr val="0432FF"/>
                </a:solidFill>
              </a:rPr>
              <a:t>Adjust the </a:t>
            </a:r>
            <a:r>
              <a:rPr lang="en-US" dirty="0" err="1">
                <a:solidFill>
                  <a:srgbClr val="0432FF"/>
                </a:solidFill>
              </a:rPr>
              <a:t>iodef.xml</a:t>
            </a:r>
            <a:r>
              <a:rPr lang="en-US" dirty="0">
                <a:solidFill>
                  <a:srgbClr val="0432FF"/>
                </a:solidFill>
              </a:rPr>
              <a:t> using the H5Z-SZ filter. Environment flags or source code modification may be required so the H5Z-SZ can be detected by XIOS.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>
                <a:solidFill>
                  <a:srgbClr val="0432FF"/>
                </a:solidFill>
              </a:rPr>
              <a:t>Weekly report</a:t>
            </a:r>
          </a:p>
          <a:p>
            <a:r>
              <a:rPr lang="x-none" dirty="0">
                <a:solidFill>
                  <a:srgbClr val="0432FF"/>
                </a:solidFill>
              </a:rPr>
              <a:t>Summary of this week’s work</a:t>
            </a:r>
          </a:p>
          <a:p>
            <a:r>
              <a:rPr lang="x-none" dirty="0">
                <a:solidFill>
                  <a:srgbClr val="0432FF"/>
                </a:solidFill>
              </a:rPr>
              <a:t>Your work</a:t>
            </a:r>
          </a:p>
          <a:p>
            <a:r>
              <a:rPr lang="x-none" dirty="0">
                <a:solidFill>
                  <a:srgbClr val="0432FF"/>
                </a:solidFill>
              </a:rPr>
              <a:t>Conclusion</a:t>
            </a:r>
          </a:p>
          <a:p>
            <a:r>
              <a:rPr lang="x-none" dirty="0">
                <a:solidFill>
                  <a:srgbClr val="0432FF"/>
                </a:solidFill>
              </a:rPr>
              <a:t>Your opinion/thought</a:t>
            </a:r>
          </a:p>
          <a:p>
            <a:r>
              <a:rPr lang="x-none" dirty="0">
                <a:solidFill>
                  <a:srgbClr val="0432FF"/>
                </a:solidFill>
              </a:rPr>
              <a:t>Action item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Weekly report</a:t>
            </a:r>
          </a:p>
        </p:txBody>
      </p:sp>
      <p:pic>
        <p:nvPicPr>
          <p:cNvPr id="6" name="Content Placeholder 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F41AE7A-89DE-B645-088F-23494F48E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400" y="1825625"/>
            <a:ext cx="6317200" cy="435133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work this week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Exploring ns-3 visualization tools</a:t>
            </a:r>
          </a:p>
          <a:p>
            <a:r>
              <a:rPr lang="en-US" dirty="0">
                <a:solidFill>
                  <a:srgbClr val="0432FF"/>
                </a:solidFill>
              </a:rPr>
              <a:t>Find information regarding HDF5 filter integration through XIOS</a:t>
            </a:r>
          </a:p>
          <a:p>
            <a:r>
              <a:rPr lang="en-US" dirty="0">
                <a:solidFill>
                  <a:srgbClr val="0432FF"/>
                </a:solidFill>
              </a:rPr>
              <a:t>Supercomputer training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to be Answered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690691"/>
            <a:ext cx="8543925" cy="4486272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How is the progress of the ns-3 visualization?</a:t>
            </a:r>
          </a:p>
          <a:p>
            <a:r>
              <a:rPr lang="en-US" dirty="0">
                <a:solidFill>
                  <a:srgbClr val="0432FF"/>
                </a:solidFill>
              </a:rPr>
              <a:t>What is required to enable HDF5-filter through XIOS?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NS-3 visualization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solidFill>
                  <a:srgbClr val="0432FF"/>
                </a:solidFill>
              </a:rPr>
              <a:t>block diagram</a:t>
            </a:r>
          </a:p>
        </p:txBody>
      </p:sp>
      <p:pic>
        <p:nvPicPr>
          <p:cNvPr id="5" name="Content Placeholder 3" descr="/home/dhs/Downloads/ns-3 visualization.drawio.pngns-3 visualization.drawio">
            <a:extLst>
              <a:ext uri="{FF2B5EF4-FFF2-40B4-BE49-F238E27FC236}">
                <a16:creationId xmlns:a16="http://schemas.microsoft.com/office/drawing/2014/main" id="{4761EAE4-A243-589C-9D10-21D0926C2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81038" y="2942894"/>
            <a:ext cx="8543925" cy="277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NS-3 visualization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solidFill>
                  <a:srgbClr val="0432FF"/>
                </a:solidFill>
              </a:rPr>
              <a:t>Enable trace inside the ns-</a:t>
            </a:r>
            <a:r>
              <a:rPr lang="en-US" altLang="x-none" dirty="0" err="1">
                <a:solidFill>
                  <a:srgbClr val="0432FF"/>
                </a:solidFill>
              </a:rPr>
              <a:t>sd</a:t>
            </a:r>
            <a:r>
              <a:rPr lang="en-US" altLang="x-none" dirty="0">
                <a:solidFill>
                  <a:srgbClr val="0432FF"/>
                </a:solidFill>
              </a:rPr>
              <a:t>-ran pod</a:t>
            </a:r>
          </a:p>
        </p:txBody>
      </p:sp>
      <p:pic>
        <p:nvPicPr>
          <p:cNvPr id="8" name="Content Placeholder 7" descr="A picture containing text, screenshot, font, multimedia software&#10;&#10;Description automatically generated">
            <a:extLst>
              <a:ext uri="{FF2B5EF4-FFF2-40B4-BE49-F238E27FC236}">
                <a16:creationId xmlns:a16="http://schemas.microsoft.com/office/drawing/2014/main" id="{854996DB-68CB-CAA9-83A6-36BC099EB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038" y="3477131"/>
            <a:ext cx="8543925" cy="13436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D11A1-152C-4C50-7819-E903A8716264}"/>
              </a:ext>
            </a:extLst>
          </p:cNvPr>
          <p:cNvSpPr txBox="1"/>
          <p:nvPr/>
        </p:nvSpPr>
        <p:spPr>
          <a:xfrm>
            <a:off x="863917" y="2347784"/>
            <a:ext cx="8361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AsciiTraceHelper</a:t>
            </a:r>
            <a:r>
              <a:rPr lang="en-US" dirty="0"/>
              <a:t> inside the scenario C++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Specify the output trace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Recompile then run using ./</a:t>
            </a:r>
            <a:r>
              <a:rPr lang="en-US" dirty="0" err="1"/>
              <a:t>waf</a:t>
            </a:r>
            <a:r>
              <a:rPr lang="en-US" dirty="0"/>
              <a:t> script tools to get the trace files. </a:t>
            </a:r>
          </a:p>
        </p:txBody>
      </p:sp>
    </p:spTree>
    <p:extLst>
      <p:ext uri="{BB962C8B-B14F-4D97-AF65-F5344CB8AC3E}">
        <p14:creationId xmlns:p14="http://schemas.microsoft.com/office/powerpoint/2010/main" val="238021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IEIE paper</a:t>
            </a:r>
            <a:endParaRPr lang="x-none" dirty="0"/>
          </a:p>
        </p:txBody>
      </p:sp>
      <p:pic>
        <p:nvPicPr>
          <p:cNvPr id="11" name="Content Placeholder 10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4216C49D-E9A2-D1AC-33BD-752CE9CC4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354" y="2045163"/>
            <a:ext cx="4305292" cy="4351338"/>
          </a:xfrm>
        </p:spPr>
      </p:pic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solidFill>
                  <a:srgbClr val="0432FF"/>
                </a:solidFill>
              </a:rPr>
              <a:t>System model</a:t>
            </a:r>
          </a:p>
        </p:txBody>
      </p:sp>
    </p:spTree>
    <p:extLst>
      <p:ext uri="{BB962C8B-B14F-4D97-AF65-F5344CB8AC3E}">
        <p14:creationId xmlns:p14="http://schemas.microsoft.com/office/powerpoint/2010/main" val="300887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customize XIOS</a:t>
            </a:r>
            <a:endParaRPr lang="x-none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63917" y="1421638"/>
            <a:ext cx="8543925" cy="5543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Exploring the SZ lossy compressor use for the XIOS I/O server</a:t>
            </a:r>
            <a:endParaRPr lang="en-US" altLang="x-none" dirty="0">
              <a:solidFill>
                <a:srgbClr val="0432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CC7A2C-EC89-1F72-2434-39EF77A4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118359"/>
            <a:ext cx="8543925" cy="405860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Xavier </a:t>
            </a:r>
            <a:r>
              <a:rPr lang="en-US" dirty="0" err="1">
                <a:effectLst/>
                <a:latin typeface="Arial" panose="020B0604020202020204" pitchFamily="34" charset="0"/>
              </a:rPr>
              <a:t>Yepes-Arbós</a:t>
            </a:r>
            <a:r>
              <a:rPr lang="en-US" dirty="0">
                <a:effectLst/>
                <a:latin typeface="Arial" panose="020B0604020202020204" pitchFamily="34" charset="0"/>
              </a:rPr>
              <a:t> publish a presentation regarding using SZ lossy compressor for the XIOS I/O server at 12</a:t>
            </a:r>
            <a:r>
              <a:rPr lang="en-US" baseline="30000" dirty="0">
                <a:effectLst/>
                <a:latin typeface="Arial" panose="020B0604020202020204" pitchFamily="34" charset="0"/>
              </a:rPr>
              <a:t>th</a:t>
            </a:r>
            <a:r>
              <a:rPr lang="en-US" dirty="0">
                <a:effectLst/>
                <a:latin typeface="Arial" panose="020B0604020202020204" pitchFamily="34" charset="0"/>
              </a:rPr>
              <a:t> JLESC workshop</a:t>
            </a:r>
          </a:p>
          <a:p>
            <a:r>
              <a:rPr lang="en-US" dirty="0">
                <a:latin typeface="Arial" panose="020B0604020202020204" pitchFamily="34" charset="0"/>
              </a:rPr>
              <a:t>The default lossless compression filter of HDF5 does not suitable, because if compression ratio is high, it takes too much time.</a:t>
            </a:r>
          </a:p>
          <a:p>
            <a:r>
              <a:rPr lang="en-US" dirty="0">
                <a:latin typeface="Arial" panose="020B0604020202020204" pitchFamily="34" charset="0"/>
              </a:rPr>
              <a:t>No available journal, limited to abstract only. It can be accessed on </a:t>
            </a:r>
            <a:r>
              <a:rPr lang="en-US" dirty="0">
                <a:latin typeface="Arial" panose="020B0604020202020204" pitchFamily="34" charset="0"/>
                <a:hlinkClick r:id="rId3"/>
              </a:rPr>
              <a:t>https://meetingorganizer.copernicus.org/EGU22/EGU22-9153.html?pdf</a:t>
            </a:r>
            <a:r>
              <a:rPr lang="en-US" dirty="0">
                <a:latin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</a:rPr>
              <a:t>The abstract mention using SZ lossy compression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57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1227</TotalTime>
  <Words>488</Words>
  <Application>Microsoft Macintosh PowerPoint</Application>
  <PresentationFormat>A4 Paper (210x297 mm)</PresentationFormat>
  <Paragraphs>69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Weekly Report</vt:lpstr>
      <vt:lpstr>Outline</vt:lpstr>
      <vt:lpstr>Weekly report</vt:lpstr>
      <vt:lpstr>Summary of work this week</vt:lpstr>
      <vt:lpstr>Question to be Answered</vt:lpstr>
      <vt:lpstr>NS-3 visualization</vt:lpstr>
      <vt:lpstr>NS-3 visualization</vt:lpstr>
      <vt:lpstr>Writing IEIE paper</vt:lpstr>
      <vt:lpstr>Study customize XIOS</vt:lpstr>
      <vt:lpstr>Study customize XIOS</vt:lpstr>
      <vt:lpstr>Study customize XIOS</vt:lpstr>
      <vt:lpstr>Study customize XIOS</vt:lpstr>
      <vt:lpstr>Study customize XIOS</vt:lpstr>
      <vt:lpstr>Study customize XIOS</vt:lpstr>
      <vt:lpstr>Study customize XIOS</vt:lpstr>
      <vt:lpstr>Conclusion</vt:lpstr>
      <vt:lpstr>Your opinion/thought</vt:lpstr>
      <vt:lpstr>Action items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JungEunsung</dc:creator>
  <cp:lastModifiedBy>Subhi Dian Hanifudin</cp:lastModifiedBy>
  <cp:revision>132</cp:revision>
  <dcterms:created xsi:type="dcterms:W3CDTF">2023-03-22T06:43:10Z</dcterms:created>
  <dcterms:modified xsi:type="dcterms:W3CDTF">2023-05-23T01:10:01Z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1033-11.1.0.11691</vt:lpwstr>
  </property>
</Properties>
</file>